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notesMaster" Target="notesMasters/notesMaster1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Speaker notes go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Is EEG better left alone for decoding?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Roman Kessler, Alexander Enge, Michael A. Skeide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May 13, 2024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Modeling the impact of the analysis steps on decoding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i="1"/>
                  <a:t>EEGNet, Linear Mixed Model</a:t>
                </a:r>
              </a:p>
              <a:p>
                <a:pPr lvl="0" indent="0" marL="0">
                  <a:buNone/>
                </a:pPr>
                <a:r>
                  <a:rPr/>
                  <a:t>$$
\text{accuracy} \sim\\
1 + (\text{hpf} + \text{lpf} + \text{ref} + \text{emc} + \text{mac} + \text{base} + \text{det} + \text{ar}) ^ 2 \\
+ (1 + (\text{hpf} + \text{lpf} + \text{ref} + \text{emc} + \text{mac} + \text{base} + \text{det} + \text{ar}) ^ 2 |\text{sub})
$$</a:t>
                </a:r>
              </a:p>
              <a:p>
                <a:pPr lvl="0" indent="0" marL="0">
                  <a:buNone/>
                </a:pPr>
                <a:r>
                  <a:rPr i="1"/>
                  <a:t>Time-resolved, Linear Model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rPr>
                          <m:nor/>
                          <m:sty m:val="p"/>
                        </m:rPr>
                        <m:t>Tsum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t>1</m:t>
                      </m:r>
                      <m:r>
                        <m:rPr>
                          <m:sty m:val="p"/>
                        </m:rPr>
                        <m:t>+</m:t>
                      </m:r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rPr>
                                  <m:nor/>
                                  <m:sty m:val="p"/>
                                </m:rPr>
                                <m:t>hpf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rPr>
                                  <m:nor/>
                                  <m:sty m:val="p"/>
                                </m:rPr>
                                <m:t>lpf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rPr>
                                  <m:nor/>
                                  <m:sty m:val="p"/>
                                </m:rPr>
                                <m:t>ref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rPr>
                                  <m:nor/>
                                  <m:sty m:val="p"/>
                                </m:rPr>
                                <m:t>emc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rPr>
                                  <m:nor/>
                                  <m:sty m:val="p"/>
                                </m:rPr>
                                <m:t>mac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rPr>
                                  <m:nor/>
                                  <m:sty m:val="p"/>
                                </m:rPr>
                                <m:t>base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rPr>
                                  <m:nor/>
                                  <m:sty m:val="p"/>
                                </m:rPr>
                                <m:t>det</m:t>
                              </m:r>
                              <m:r>
                                <m:rPr>
                                  <m:sty m:val="p"/>
                                </m:rPr>
                                <m:t>+</m:t>
                              </m:r>
                              <m:r>
                                <m:rPr>
                                  <m:nor/>
                                  <m:sty m:val="p"/>
                                </m:rPr>
                                <m:t>ar</m:t>
                              </m:r>
                            </m:e>
                          </m:d>
                        </m:e>
                        <m:sup>
                          <m:r>
                            <m:t>2</m:t>
                          </m:r>
                        </m:sup>
                      </m:sSup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 </a:t>
                </a:r>
              </a:p>
              <a:p>
                <a:pPr lvl="0" indent="0" marL="0">
                  <a:buNone/>
                </a:pPr>
                <a:r>
                  <a:rPr/>
                  <a:t>→ Estimate marginal means and contrasts</a:t>
                </a:r>
              </a:p>
            </p:txBody>
          </p:sp>
        </mc:Choice>
      </mc:AlternateContent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Marginal means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effects</a:t>
            </a:r>
          </a:p>
        </p:txBody>
      </p:sp>
      <p:pic>
        <p:nvPicPr>
          <p:cNvPr descr="./plots/heatmap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37000" y="203200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Marginal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EEGNet</a:t>
            </a:r>
          </a:p>
          <a:p>
            <a:pPr lvl="1"/>
            <a:r>
              <a:rPr/>
              <a:t>very small effects on decoding percormance (accuracy)</a:t>
            </a:r>
          </a:p>
          <a:p>
            <a:pPr lvl="2"/>
            <a:r>
              <a:rPr/>
              <a:t>filters are learnt well independent of preprocessing</a:t>
            </a:r>
          </a:p>
          <a:p>
            <a:pPr lvl="1"/>
            <a:r>
              <a:rPr/>
              <a:t>different optimal processing steps for each experiment</a:t>
            </a:r>
          </a:p>
          <a:p>
            <a:pPr lvl="1"/>
            <a:r>
              <a:rPr/>
              <a:t>all artifact removal methods decrease performance</a:t>
            </a:r>
          </a:p>
          <a:p>
            <a:pPr lvl="0"/>
            <a:r>
              <a:rPr/>
              <a:t>Time-resolved</a:t>
            </a:r>
          </a:p>
          <a:p>
            <a:pPr lvl="1"/>
            <a:r>
              <a:rPr/>
              <a:t>larger effects on group level decoding performance (Tsum)</a:t>
            </a:r>
          </a:p>
          <a:p>
            <a:pPr lvl="1"/>
            <a:r>
              <a:rPr/>
              <a:t>similar optimal processing steps for each experiment</a:t>
            </a:r>
          </a:p>
          <a:p>
            <a:pPr lvl="1"/>
            <a:r>
              <a:rPr/>
              <a:t>narrow filtering (0.5 - 6 Hz) optimal</a:t>
            </a:r>
          </a:p>
          <a:p>
            <a:pPr lvl="1"/>
            <a:r>
              <a:rPr/>
              <a:t>all artifact removal methods decrease performance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Marginal means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interactions</a:t>
            </a:r>
          </a:p>
          <a:p>
            <a:pPr lvl="0" indent="0" marL="0">
              <a:buNone/>
            </a:pPr>
            <a:r>
              <a:rPr/>
              <a:t>experiment: ERN</a:t>
            </a:r>
          </a:p>
          <a:p>
            <a:pPr lvl="0" indent="0" marL="0">
              <a:buNone/>
            </a:pPr>
            <a:r>
              <a:rPr/>
              <a:t>EEGNet</a:t>
            </a:r>
          </a:p>
        </p:txBody>
      </p:sp>
      <p:pic>
        <p:nvPicPr>
          <p:cNvPr descr="./plots/interactions_eegnet_E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37000" y="203200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Marginal means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interactions</a:t>
            </a:r>
          </a:p>
          <a:p>
            <a:pPr lvl="0" indent="0" marL="0">
              <a:buNone/>
            </a:pPr>
            <a:r>
              <a:rPr/>
              <a:t>experiment: ERN</a:t>
            </a:r>
          </a:p>
          <a:p>
            <a:pPr lvl="0" indent="0" marL="0">
              <a:buNone/>
            </a:pPr>
            <a:r>
              <a:rPr/>
              <a:t>time-resolved</a:t>
            </a:r>
          </a:p>
        </p:txBody>
      </p:sp>
      <p:pic>
        <p:nvPicPr>
          <p:cNvPr descr="./plots/interactions_sliding_E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37000" y="203200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comments on current methods &amp; results</a:t>
            </a:r>
          </a:p>
          <a:p>
            <a:pPr lvl="0"/>
            <a:r>
              <a:rPr/>
              <a:t>what should be analyzed in addition for the current purpose?</a:t>
            </a:r>
          </a:p>
          <a:p>
            <a:pPr lvl="0"/>
            <a:r>
              <a:rPr/>
              <a:t>should p values be of interest?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Participant demographics</a:t>
            </a:r>
          </a:p>
        </p:txBody>
      </p:sp>
      <p:pic>
        <p:nvPicPr>
          <p:cNvPr descr="./plots/RFXpai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Decoding on EEG signal is widely used, e.g.,</a:t>
            </a:r>
          </a:p>
          <a:p>
            <a:pPr lvl="0"/>
            <a:r>
              <a:rPr/>
              <a:t>to delineate representational geometry of a stimulus set</a:t>
            </a:r>
          </a:p>
          <a:p>
            <a:pPr lvl="0"/>
            <a:r>
              <a:rPr/>
              <a:t>in brain computer interfaces</a:t>
            </a:r>
          </a:p>
          <a:p>
            <a:pPr lvl="0" indent="0" marL="0">
              <a:buNone/>
            </a:pPr>
            <a:r>
              <a:rPr/>
              <a:t>Multiverse preprocessing has been deployed for EEG to</a:t>
            </a:r>
          </a:p>
          <a:p>
            <a:pPr lvl="0"/>
            <a:r>
              <a:rPr/>
              <a:t>assess robustness of results,</a:t>
            </a:r>
          </a:p>
          <a:p>
            <a:pPr lvl="0"/>
            <a:r>
              <a:rPr/>
              <a:t>limit the researcher’s d.o.f.,</a:t>
            </a:r>
          </a:p>
          <a:p>
            <a:pPr lvl="0"/>
            <a:r>
              <a:rPr/>
              <a:t>find optimal preprocessing steps to maximize, e.g., ERP amplitude</a:t>
            </a:r>
          </a:p>
          <a:p>
            <a:pPr lvl="0" indent="0" marL="0">
              <a:buNone/>
            </a:pPr>
            <a:r>
              <a:rPr/>
              <a:t>We use multiverse preprocessing to investigate the impact of single steps on decoding performance across different paradigms.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multiverse for preprocessing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presi_m4d_PuG_files/figure-pptx/mermaid-fig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14500"/>
            <a:ext cx="5105400" cy="1358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Combination of different processing steps leads to 1152 possible versions of preprocessed EEG signals.  </a:t>
            </a:r>
          </a:p>
          <a:p>
            <a:pPr lvl="0" indent="0" marL="0">
              <a:buNone/>
            </a:pP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7 experiments from the </a:t>
            </a:r>
            <a:r>
              <a:rPr i="1"/>
              <a:t>ERPCORE</a:t>
            </a:r>
            <a:r>
              <a:rPr/>
              <a:t> dataset</a:t>
            </a:r>
          </a:p>
          <a:p>
            <a:pPr lvl="0" indent="0" marL="0">
              <a:buNone/>
            </a:pP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ERPs (one forking path)</a:t>
            </a:r>
          </a:p>
        </p:txBody>
      </p:sp>
      <p:pic>
        <p:nvPicPr>
          <p:cNvPr descr="./plots/evoke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41700" y="1193800"/>
            <a:ext cx="226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Decoding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Neural Network-based (EEGNet)</a:t>
            </a:r>
          </a:p>
          <a:p>
            <a:pPr lvl="1"/>
            <a:r>
              <a:rPr/>
              <a:t>Cross-validated (balanced) test accuracy within one forking path</a:t>
            </a:r>
          </a:p>
          <a:p>
            <a:pPr lvl="1"/>
            <a:r>
              <a:rPr/>
              <a:t>for each participant</a:t>
            </a:r>
          </a:p>
          <a:p>
            <a:pPr lvl="1"/>
            <a:r>
              <a:rPr/>
              <a:t>for each experiment</a:t>
            </a:r>
          </a:p>
          <a:p>
            <a:pPr lvl="0"/>
            <a:r>
              <a:rPr/>
              <a:t>Time-resolved using Logistic Regression</a:t>
            </a:r>
          </a:p>
          <a:p>
            <a:pPr lvl="1"/>
            <a:r>
              <a:rPr/>
              <a:t>Cross-validated (balanced) test accuracy </a:t>
            </a:r>
            <a:r>
              <a:rPr b="1"/>
              <a:t>per time point</a:t>
            </a:r>
            <a:r>
              <a:rPr/>
              <a:t> within one forking path</a:t>
            </a:r>
          </a:p>
          <a:p>
            <a:pPr lvl="1"/>
            <a:r>
              <a:rPr/>
              <a:t>Significant (FWE corrected) clusters identified using cluster-based permutation tests across all participants</a:t>
            </a:r>
          </a:p>
          <a:p>
            <a:pPr lvl="1"/>
            <a:r>
              <a:rPr/>
              <a:t>Tsums quantified from significant clusters</a:t>
            </a:r>
          </a:p>
          <a:p>
            <a:pPr lvl="1"/>
            <a:r>
              <a:rPr/>
              <a:t>for each experiment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Time-resolved decoding (one forking path)</a:t>
            </a:r>
          </a:p>
        </p:txBody>
      </p:sp>
      <p:pic>
        <p:nvPicPr>
          <p:cNvPr descr="./plots/timeresolved_lu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 of decoding performances</a:t>
            </a:r>
          </a:p>
        </p:txBody>
      </p:sp>
      <p:pic>
        <p:nvPicPr>
          <p:cNvPr descr="./plot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EEG better left alone for decoding?</dc:title>
  <dc:creator>Roman Kessler, Alexander Enge, Michael A. Skeide</dc:creator>
  <cp:keywords/>
  <dcterms:created xsi:type="dcterms:W3CDTF">2024-05-13T18:08:26Z</dcterms:created>
  <dcterms:modified xsi:type="dcterms:W3CDTF">2024-05-13T18:08:26Z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May 13, 2024</vt:lpwstr>
  </property>
  <property fmtid="{D5CDD505-2E9C-101B-9397-08002B2CF9AE}" pid="6" name="date-format">
    <vt:lpwstr>medium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logo">
    <vt:lpwstr>plots/logo.jpeg</vt:lpwstr>
  </property>
  <property fmtid="{D5CDD505-2E9C-101B-9397-08002B2CF9AE}" pid="12" name="show-slide-number">
    <vt:lpwstr>all</vt:lpwstr>
  </property>
  <property fmtid="{D5CDD505-2E9C-101B-9397-08002B2CF9AE}" pid="13" name="slide-number">
    <vt:lpwstr>c/t</vt:lpwstr>
  </property>
  <property fmtid="{D5CDD505-2E9C-101B-9397-08002B2CF9AE}" pid="14" name="theme">
    <vt:lpwstr/>
  </property>
  <property fmtid="{D5CDD505-2E9C-101B-9397-08002B2CF9AE}" pid="15" name="toc-title">
    <vt:lpwstr>Table of contents</vt:lpwstr>
  </property>
</Properties>
</file>